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Average"/>
      <p:regular r:id="rId30"/>
    </p:embeddedFont>
    <p:embeddedFont>
      <p:font typeface="Oswald"/>
      <p:regular r:id="rId31"/>
      <p:bold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swald-regular.fntdata"/><Relationship Id="rId30" Type="http://schemas.openxmlformats.org/officeDocument/2006/relationships/font" Target="fonts/Average-regular.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Oswald-bold.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446a89aa9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446a89aa9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44ac46901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44ac46901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4537f280fe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4537f280fe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454fe59e6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454fe59e6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4537f280fe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4537f280fe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451525943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451525943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4537f280fe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4537f280fe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44680f6936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44680f6936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446a89aa9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446a89aa9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44f17debbf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44f17debbf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43eaae4c6f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43eaae4c6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44680f6936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44680f6936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4537f280fe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4537f280fe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44bb5643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44bb5643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44680f6936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44680f6936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44680f6936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44680f6936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451525943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451525943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44680f6936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44680f6936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44e9207f1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44e9207f1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454fe59e6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454fe59e6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4537f280f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4537f280f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4537f280fe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4537f280fe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44f17debb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44f17debb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3.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figshare.com/articles/Main_Dataset_for_Evolution_of_Popular_Music_USA_1960_2010_/1309953" TargetMode="External"/><Relationship Id="rId4" Type="http://schemas.openxmlformats.org/officeDocument/2006/relationships/hyperlink" Target="https://github.com/newdude43/Unit-3-Capstone-Project/blob/master/Unit%203%20Capstone%20Project%20-%20Joe%20Flatt.ipynb"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t>Predicting When Popular Songs Were Made Based On Musical Qualities</a:t>
            </a:r>
            <a:endParaRPr sz="4000"/>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By Joe Flatt</a:t>
            </a:r>
            <a:endParaRPr/>
          </a:p>
          <a:p>
            <a:pPr indent="0" lvl="0" marL="0" rtl="0" algn="ctr">
              <a:lnSpc>
                <a:spcPct val="115000"/>
              </a:lnSpc>
              <a:spcBef>
                <a:spcPts val="0"/>
              </a:spcBef>
              <a:spcAft>
                <a:spcPts val="0"/>
              </a:spcAft>
              <a:buNone/>
            </a:pPr>
            <a:r>
              <a:rPr lang="en" sz="9600">
                <a:solidFill>
                  <a:srgbClr val="000000"/>
                </a:solidFill>
                <a:latin typeface="Arial"/>
                <a:ea typeface="Arial"/>
                <a:cs typeface="Arial"/>
                <a:sym typeface="Arial"/>
              </a:rPr>
              <a:t>🎼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a:t>
            </a:r>
            <a:endParaRPr/>
          </a:p>
          <a:p>
            <a:pPr indent="0" lvl="0" marL="0" rtl="0" algn="l">
              <a:spcBef>
                <a:spcPts val="0"/>
              </a:spcBef>
              <a:spcAft>
                <a:spcPts val="0"/>
              </a:spcAft>
              <a:buNone/>
            </a:pPr>
            <a:r>
              <a:t/>
            </a:r>
            <a:endParaRPr/>
          </a:p>
        </p:txBody>
      </p:sp>
      <p:sp>
        <p:nvSpPr>
          <p:cNvPr id="117" name="Google Shape;117;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The research question is a classification problem.  The original dataset has 17,094 rows and 269 columns. </a:t>
            </a:r>
            <a:endParaRPr/>
          </a:p>
          <a:p>
            <a:pPr indent="-342900" lvl="0" marL="457200" rtl="0" algn="l">
              <a:spcBef>
                <a:spcPts val="0"/>
              </a:spcBef>
              <a:spcAft>
                <a:spcPts val="0"/>
              </a:spcAft>
              <a:buSzPts val="1800"/>
              <a:buChar char="●"/>
            </a:pPr>
            <a:r>
              <a:rPr lang="en"/>
              <a:t>After loading the dataset, I removed all non-musical quality columns.</a:t>
            </a:r>
            <a:endParaRPr/>
          </a:p>
          <a:p>
            <a:pPr indent="-342900" lvl="0" marL="457200" rtl="0" algn="l">
              <a:spcBef>
                <a:spcPts val="0"/>
              </a:spcBef>
              <a:spcAft>
                <a:spcPts val="0"/>
              </a:spcAft>
              <a:buSzPts val="1800"/>
              <a:buChar char="●"/>
            </a:pPr>
            <a:r>
              <a:rPr lang="en"/>
              <a:t>This was a similar problem to the Credit Card Fraud exercise in Unit 3.</a:t>
            </a:r>
            <a:endParaRPr/>
          </a:p>
          <a:p>
            <a:pPr indent="0" lvl="0" marL="0" rtl="0" algn="l">
              <a:spcBef>
                <a:spcPts val="16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Google Shape;122;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Distribution</a:t>
            </a:r>
            <a:endParaRPr/>
          </a:p>
          <a:p>
            <a:pPr indent="0" lvl="0" marL="0" rtl="0" algn="l">
              <a:spcBef>
                <a:spcPts val="0"/>
              </a:spcBef>
              <a:spcAft>
                <a:spcPts val="0"/>
              </a:spcAft>
              <a:buNone/>
            </a:pPr>
            <a:r>
              <a:t/>
            </a:r>
            <a:endParaRPr/>
          </a:p>
        </p:txBody>
      </p:sp>
      <p:sp>
        <p:nvSpPr>
          <p:cNvPr id="123" name="Google Shape;123;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pic>
        <p:nvPicPr>
          <p:cNvPr id="124" name="Google Shape;124;p23"/>
          <p:cNvPicPr preferRelativeResize="0"/>
          <p:nvPr/>
        </p:nvPicPr>
        <p:blipFill rotWithShape="1">
          <a:blip r:embed="rId3">
            <a:alphaModFix/>
          </a:blip>
          <a:srcRect b="9467" l="14103" r="54967" t="37848"/>
          <a:stretch/>
        </p:blipFill>
        <p:spPr>
          <a:xfrm>
            <a:off x="526950" y="1017713"/>
            <a:ext cx="3867525" cy="3993275"/>
          </a:xfrm>
          <a:prstGeom prst="rect">
            <a:avLst/>
          </a:prstGeom>
          <a:noFill/>
          <a:ln>
            <a:noFill/>
          </a:ln>
        </p:spPr>
      </p:pic>
      <p:pic>
        <p:nvPicPr>
          <p:cNvPr id="125" name="Google Shape;125;p23"/>
          <p:cNvPicPr preferRelativeResize="0"/>
          <p:nvPr/>
        </p:nvPicPr>
        <p:blipFill rotWithShape="1">
          <a:blip r:embed="rId4">
            <a:alphaModFix/>
          </a:blip>
          <a:srcRect b="19950" l="13621" r="55449" t="27876"/>
          <a:stretch/>
        </p:blipFill>
        <p:spPr>
          <a:xfrm>
            <a:off x="4964775" y="1017725"/>
            <a:ext cx="3867525" cy="39932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Distribution</a:t>
            </a:r>
            <a:endParaRPr/>
          </a:p>
          <a:p>
            <a:pPr indent="0" lvl="0" marL="0" rtl="0" algn="l">
              <a:spcBef>
                <a:spcPts val="0"/>
              </a:spcBef>
              <a:spcAft>
                <a:spcPts val="0"/>
              </a:spcAft>
              <a:buNone/>
            </a:pPr>
            <a:r>
              <a:t/>
            </a:r>
            <a:endParaRPr/>
          </a:p>
        </p:txBody>
      </p:sp>
      <p:sp>
        <p:nvSpPr>
          <p:cNvPr id="131" name="Google Shape;131;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pic>
        <p:nvPicPr>
          <p:cNvPr id="132" name="Google Shape;132;p24"/>
          <p:cNvPicPr preferRelativeResize="0"/>
          <p:nvPr/>
        </p:nvPicPr>
        <p:blipFill rotWithShape="1">
          <a:blip r:embed="rId3">
            <a:alphaModFix/>
          </a:blip>
          <a:srcRect b="17393" l="13620" r="55289" t="27874"/>
          <a:stretch/>
        </p:blipFill>
        <p:spPr>
          <a:xfrm>
            <a:off x="311700" y="1017725"/>
            <a:ext cx="3907975" cy="3876100"/>
          </a:xfrm>
          <a:prstGeom prst="rect">
            <a:avLst/>
          </a:prstGeom>
          <a:noFill/>
          <a:ln>
            <a:noFill/>
          </a:ln>
        </p:spPr>
      </p:pic>
      <p:pic>
        <p:nvPicPr>
          <p:cNvPr id="133" name="Google Shape;133;p24"/>
          <p:cNvPicPr preferRelativeResize="0"/>
          <p:nvPr/>
        </p:nvPicPr>
        <p:blipFill rotWithShape="1">
          <a:blip r:embed="rId4">
            <a:alphaModFix/>
          </a:blip>
          <a:srcRect b="16638" l="13621" r="55128" t="28140"/>
          <a:stretch/>
        </p:blipFill>
        <p:spPr>
          <a:xfrm>
            <a:off x="4924325" y="1017725"/>
            <a:ext cx="3907975" cy="38761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Distribution</a:t>
            </a:r>
            <a:endParaRPr/>
          </a:p>
          <a:p>
            <a:pPr indent="0" lvl="0" marL="0" rtl="0" algn="l">
              <a:spcBef>
                <a:spcPts val="0"/>
              </a:spcBef>
              <a:spcAft>
                <a:spcPts val="0"/>
              </a:spcAft>
              <a:buNone/>
            </a:pPr>
            <a:r>
              <a:t/>
            </a:r>
            <a:endParaRPr/>
          </a:p>
        </p:txBody>
      </p:sp>
      <p:sp>
        <p:nvSpPr>
          <p:cNvPr id="139" name="Google Shape;139;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pic>
        <p:nvPicPr>
          <p:cNvPr id="140" name="Google Shape;140;p25"/>
          <p:cNvPicPr preferRelativeResize="0"/>
          <p:nvPr/>
        </p:nvPicPr>
        <p:blipFill rotWithShape="1">
          <a:blip r:embed="rId3">
            <a:alphaModFix/>
          </a:blip>
          <a:srcRect b="7931" l="12979" r="42309" t="27107"/>
          <a:stretch/>
        </p:blipFill>
        <p:spPr>
          <a:xfrm>
            <a:off x="2389770" y="1017725"/>
            <a:ext cx="4364455" cy="39733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Distribution</a:t>
            </a:r>
            <a:endParaRPr/>
          </a:p>
          <a:p>
            <a:pPr indent="0" lvl="0" marL="0" rtl="0" algn="l">
              <a:spcBef>
                <a:spcPts val="0"/>
              </a:spcBef>
              <a:spcAft>
                <a:spcPts val="0"/>
              </a:spcAft>
              <a:buNone/>
            </a:pPr>
            <a:r>
              <a:t/>
            </a:r>
            <a:endParaRPr/>
          </a:p>
        </p:txBody>
      </p:sp>
      <p:sp>
        <p:nvSpPr>
          <p:cNvPr id="146" name="Google Shape;146;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pic>
        <p:nvPicPr>
          <p:cNvPr id="147" name="Google Shape;147;p26"/>
          <p:cNvPicPr preferRelativeResize="0"/>
          <p:nvPr/>
        </p:nvPicPr>
        <p:blipFill rotWithShape="1">
          <a:blip r:embed="rId3">
            <a:alphaModFix/>
          </a:blip>
          <a:srcRect b="22250" l="13622" r="12500" t="28899"/>
          <a:stretch/>
        </p:blipFill>
        <p:spPr>
          <a:xfrm>
            <a:off x="311700" y="1152473"/>
            <a:ext cx="8520600" cy="353022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Training Parameters</a:t>
            </a:r>
            <a:endParaRPr/>
          </a:p>
          <a:p>
            <a:pPr indent="0" lvl="0" marL="0" rtl="0" algn="l">
              <a:spcBef>
                <a:spcPts val="0"/>
              </a:spcBef>
              <a:spcAft>
                <a:spcPts val="0"/>
              </a:spcAft>
              <a:buNone/>
            </a:pPr>
            <a:r>
              <a:t/>
            </a:r>
            <a:endParaRPr/>
          </a:p>
        </p:txBody>
      </p:sp>
      <p:sp>
        <p:nvSpPr>
          <p:cNvPr id="153" name="Google Shape;153;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a:t>
            </a:r>
            <a:r>
              <a:rPr lang="en"/>
              <a:t>rained on the ‘decade’ column.</a:t>
            </a:r>
            <a:endParaRPr/>
          </a:p>
          <a:p>
            <a:pPr indent="-342900" lvl="0" marL="457200" rtl="0" algn="l">
              <a:spcBef>
                <a:spcPts val="0"/>
              </a:spcBef>
              <a:spcAft>
                <a:spcPts val="0"/>
              </a:spcAft>
              <a:buSzPts val="1800"/>
              <a:buChar char="●"/>
            </a:pPr>
            <a:r>
              <a:rPr lang="en"/>
              <a:t>Results were poor, so I tried training on the ‘era’ column.  </a:t>
            </a:r>
            <a:endParaRPr/>
          </a:p>
          <a:p>
            <a:pPr indent="-342900" lvl="0" marL="457200" rtl="0" algn="l">
              <a:spcBef>
                <a:spcPts val="0"/>
              </a:spcBef>
              <a:spcAft>
                <a:spcPts val="0"/>
              </a:spcAft>
              <a:buSzPts val="1800"/>
              <a:buChar char="●"/>
            </a:pPr>
            <a:r>
              <a:rPr lang="en"/>
              <a:t>Results were poor again, so I split ‘era’ into two sections </a:t>
            </a:r>
            <a:r>
              <a:rPr lang="en"/>
              <a:t>rather than four sections.</a:t>
            </a:r>
            <a:endParaRPr/>
          </a:p>
          <a:p>
            <a:pPr indent="-342900" lvl="0" marL="457200" rtl="0" algn="l">
              <a:spcBef>
                <a:spcPts val="0"/>
              </a:spcBef>
              <a:spcAft>
                <a:spcPts val="0"/>
              </a:spcAft>
              <a:buSzPts val="1800"/>
              <a:buChar char="●"/>
            </a:pPr>
            <a:r>
              <a:rPr lang="en"/>
              <a:t>Splitting ‘era’ into two sections helped to optimize results.  </a:t>
            </a:r>
            <a:endParaRPr/>
          </a:p>
          <a:p>
            <a:pPr indent="-342900" lvl="0" marL="457200" rtl="0" algn="l">
              <a:spcBef>
                <a:spcPts val="0"/>
              </a:spcBef>
              <a:spcAft>
                <a:spcPts val="0"/>
              </a:spcAft>
              <a:buSzPts val="1800"/>
              <a:buChar char="●"/>
            </a:pPr>
            <a:r>
              <a:rPr lang="en"/>
              <a:t>The following models were used on all testing:  Decision Tree, Random Forest, and KNN Classifier.</a:t>
            </a:r>
            <a:endParaRPr/>
          </a:p>
          <a:p>
            <a:pPr indent="-342900" lvl="0" marL="457200" rtl="0" algn="l">
              <a:spcBef>
                <a:spcPts val="0"/>
              </a:spcBef>
              <a:spcAft>
                <a:spcPts val="0"/>
              </a:spcAft>
              <a:buSzPts val="1800"/>
              <a:buChar char="●"/>
            </a:pPr>
            <a:r>
              <a:rPr lang="en"/>
              <a:t>Each model used a 20% holdout group to combat overfitting.</a:t>
            </a:r>
            <a:endParaRPr/>
          </a:p>
          <a:p>
            <a:pPr indent="0" lvl="0" marL="0" rtl="0" algn="l">
              <a:spcBef>
                <a:spcPts val="160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Training Parameters</a:t>
            </a:r>
            <a:endParaRPr/>
          </a:p>
          <a:p>
            <a:pPr indent="0" lvl="0" marL="0" rtl="0" algn="l">
              <a:spcBef>
                <a:spcPts val="0"/>
              </a:spcBef>
              <a:spcAft>
                <a:spcPts val="0"/>
              </a:spcAft>
              <a:buNone/>
            </a:pPr>
            <a:r>
              <a:t/>
            </a:r>
            <a:endParaRPr/>
          </a:p>
        </p:txBody>
      </p:sp>
      <p:sp>
        <p:nvSpPr>
          <p:cNvPr id="159" name="Google Shape;159;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Split era’s 1,2,3,4 into (1,2) &amp; (3,4)</a:t>
            </a:r>
            <a:endParaRPr/>
          </a:p>
          <a:p>
            <a:pPr indent="0" lvl="0" marL="45720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160" name="Google Shape;160;p28"/>
          <p:cNvPicPr preferRelativeResize="0"/>
          <p:nvPr/>
        </p:nvPicPr>
        <p:blipFill rotWithShape="1">
          <a:blip r:embed="rId3">
            <a:alphaModFix/>
          </a:blip>
          <a:srcRect b="37341" l="6570" r="48396" t="32735"/>
          <a:stretch/>
        </p:blipFill>
        <p:spPr>
          <a:xfrm>
            <a:off x="1206750" y="1766500"/>
            <a:ext cx="6730500" cy="28023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Decision Tree &amp; Random Forest Results</a:t>
            </a:r>
            <a:endParaRPr/>
          </a:p>
          <a:p>
            <a:pPr indent="0" lvl="0" marL="0" rtl="0" algn="l">
              <a:spcBef>
                <a:spcPts val="0"/>
              </a:spcBef>
              <a:spcAft>
                <a:spcPts val="0"/>
              </a:spcAft>
              <a:buNone/>
            </a:pPr>
            <a:r>
              <a:t/>
            </a:r>
            <a:endParaRPr/>
          </a:p>
        </p:txBody>
      </p:sp>
      <p:sp>
        <p:nvSpPr>
          <p:cNvPr id="166" name="Google Shape;166;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The test model cross validation scores averaged 58% for the Decision Tree and 73% for the Random Forest.</a:t>
            </a:r>
            <a:endParaRPr/>
          </a:p>
          <a:p>
            <a:pPr indent="-342900" lvl="0" marL="457200" rtl="0" algn="l">
              <a:spcBef>
                <a:spcPts val="0"/>
              </a:spcBef>
              <a:spcAft>
                <a:spcPts val="0"/>
              </a:spcAft>
              <a:buSzPts val="1800"/>
              <a:buChar char="●"/>
            </a:pPr>
            <a:r>
              <a:rPr lang="en"/>
              <a:t>To further test and improve, I used feature importances.</a:t>
            </a:r>
            <a:endParaRPr/>
          </a:p>
          <a:p>
            <a:pPr indent="-342900" lvl="0" marL="457200" rtl="0" algn="l">
              <a:spcBef>
                <a:spcPts val="0"/>
              </a:spcBef>
              <a:spcAft>
                <a:spcPts val="0"/>
              </a:spcAft>
              <a:buSzPts val="1800"/>
              <a:buChar char="●"/>
            </a:pPr>
            <a:r>
              <a:rPr lang="en"/>
              <a:t>From the feature importances, I chose the top ten features and ran the Decision Tree and Random Forest models again.</a:t>
            </a:r>
            <a:endParaRPr/>
          </a:p>
          <a:p>
            <a:pPr indent="-342900" lvl="0" marL="457200" rtl="0" algn="l">
              <a:spcBef>
                <a:spcPts val="0"/>
              </a:spcBef>
              <a:spcAft>
                <a:spcPts val="0"/>
              </a:spcAft>
              <a:buSzPts val="1800"/>
              <a:buChar char="●"/>
            </a:pPr>
            <a:r>
              <a:rPr lang="en"/>
              <a:t>The results were similar:</a:t>
            </a:r>
            <a:endParaRPr/>
          </a:p>
          <a:p>
            <a:pPr indent="0" lvl="0" marL="45720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Decision Tree</a:t>
            </a:r>
            <a:endParaRPr/>
          </a:p>
          <a:p>
            <a:pPr indent="0" lvl="0" marL="0" rtl="0" algn="l">
              <a:spcBef>
                <a:spcPts val="0"/>
              </a:spcBef>
              <a:spcAft>
                <a:spcPts val="0"/>
              </a:spcAft>
              <a:buNone/>
            </a:pPr>
            <a:r>
              <a:t/>
            </a:r>
            <a:endParaRPr/>
          </a:p>
        </p:txBody>
      </p:sp>
      <p:sp>
        <p:nvSpPr>
          <p:cNvPr id="172" name="Google Shape;172;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3" name="Google Shape;173;p30"/>
          <p:cNvPicPr preferRelativeResize="0"/>
          <p:nvPr/>
        </p:nvPicPr>
        <p:blipFill rotWithShape="1">
          <a:blip r:embed="rId3">
            <a:alphaModFix/>
          </a:blip>
          <a:srcRect b="13332" l="7052" r="7052" t="27069"/>
          <a:stretch/>
        </p:blipFill>
        <p:spPr>
          <a:xfrm>
            <a:off x="311700" y="1004625"/>
            <a:ext cx="8520600" cy="37120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Random Forest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79" name="Google Shape;179;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80" name="Google Shape;180;p31"/>
          <p:cNvPicPr preferRelativeResize="0"/>
          <p:nvPr/>
        </p:nvPicPr>
        <p:blipFill rotWithShape="1">
          <a:blip r:embed="rId3">
            <a:alphaModFix/>
          </a:blip>
          <a:srcRect b="25319" l="14101" r="15708" t="32480"/>
          <a:stretch/>
        </p:blipFill>
        <p:spPr>
          <a:xfrm>
            <a:off x="516575" y="1152475"/>
            <a:ext cx="8110850" cy="30554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Exploring Musical Qualities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Can Machine Learning predict when a popular song was made based solely on musical qualities?</a:t>
            </a:r>
            <a:endParaRPr/>
          </a:p>
          <a:p>
            <a:pPr indent="-342900" lvl="0" marL="457200" rtl="0" algn="l">
              <a:spcBef>
                <a:spcPts val="0"/>
              </a:spcBef>
              <a:spcAft>
                <a:spcPts val="0"/>
              </a:spcAft>
              <a:buSzPts val="1800"/>
              <a:buChar char="●"/>
            </a:pPr>
            <a:r>
              <a:rPr lang="en"/>
              <a:t>Popular music can be associated to different points in time by many different factors.  This research will help determine if musical qualities are enough to categorize songs by the time period that they were made.</a:t>
            </a:r>
            <a:endParaRPr/>
          </a:p>
          <a:p>
            <a:pPr indent="0" lvl="0" marL="45720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KNN Classifier</a:t>
            </a:r>
            <a:endParaRPr/>
          </a:p>
          <a:p>
            <a:pPr indent="0" lvl="0" marL="0" rtl="0" algn="l">
              <a:spcBef>
                <a:spcPts val="0"/>
              </a:spcBef>
              <a:spcAft>
                <a:spcPts val="0"/>
              </a:spcAft>
              <a:buNone/>
            </a:pPr>
            <a:r>
              <a:t/>
            </a:r>
            <a:endParaRPr/>
          </a:p>
        </p:txBody>
      </p:sp>
      <p:sp>
        <p:nvSpPr>
          <p:cNvPr id="186" name="Google Shape;186;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Since this is a classification problem, I ran a KNN Classifier for further verification.</a:t>
            </a:r>
            <a:endParaRPr/>
          </a:p>
          <a:p>
            <a:pPr indent="-342900" lvl="0" marL="457200" rtl="0" algn="l">
              <a:spcBef>
                <a:spcPts val="0"/>
              </a:spcBef>
              <a:spcAft>
                <a:spcPts val="0"/>
              </a:spcAft>
              <a:buSzPts val="1800"/>
              <a:buChar char="●"/>
            </a:pPr>
            <a:r>
              <a:rPr lang="en"/>
              <a:t>The results were similar to the Random Forest findings:</a:t>
            </a:r>
            <a:endParaRPr/>
          </a:p>
          <a:p>
            <a:pPr indent="0" lvl="0" marL="45720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92" name="Google Shape;192;p3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45720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193" name="Google Shape;193;p33"/>
          <p:cNvPicPr preferRelativeResize="0"/>
          <p:nvPr/>
        </p:nvPicPr>
        <p:blipFill rotWithShape="1">
          <a:blip r:embed="rId3">
            <a:alphaModFix/>
          </a:blip>
          <a:srcRect b="8184" l="7370" r="32213" t="26340"/>
          <a:stretch/>
        </p:blipFill>
        <p:spPr>
          <a:xfrm>
            <a:off x="1320025" y="363513"/>
            <a:ext cx="6503949" cy="44164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Comparing Results</a:t>
            </a:r>
            <a:endParaRPr/>
          </a:p>
          <a:p>
            <a:pPr indent="0" lvl="0" marL="0" rtl="0" algn="l">
              <a:spcBef>
                <a:spcPts val="0"/>
              </a:spcBef>
              <a:spcAft>
                <a:spcPts val="0"/>
              </a:spcAft>
              <a:buNone/>
            </a:pPr>
            <a:r>
              <a:t/>
            </a:r>
            <a:endParaRPr/>
          </a:p>
        </p:txBody>
      </p:sp>
      <p:sp>
        <p:nvSpPr>
          <p:cNvPr id="199" name="Google Shape;199;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pic>
        <p:nvPicPr>
          <p:cNvPr id="200" name="Google Shape;200;p34"/>
          <p:cNvPicPr preferRelativeResize="0"/>
          <p:nvPr/>
        </p:nvPicPr>
        <p:blipFill rotWithShape="1">
          <a:blip r:embed="rId3">
            <a:alphaModFix/>
          </a:blip>
          <a:srcRect b="13336" l="7049" r="37612" t="75270"/>
          <a:stretch/>
        </p:blipFill>
        <p:spPr>
          <a:xfrm>
            <a:off x="1029163" y="1152475"/>
            <a:ext cx="7085675" cy="916550"/>
          </a:xfrm>
          <a:prstGeom prst="rect">
            <a:avLst/>
          </a:prstGeom>
          <a:noFill/>
          <a:ln>
            <a:noFill/>
          </a:ln>
        </p:spPr>
      </p:pic>
      <p:pic>
        <p:nvPicPr>
          <p:cNvPr id="201" name="Google Shape;201;p34"/>
          <p:cNvPicPr preferRelativeResize="0"/>
          <p:nvPr/>
        </p:nvPicPr>
        <p:blipFill rotWithShape="1">
          <a:blip r:embed="rId4">
            <a:alphaModFix/>
          </a:blip>
          <a:srcRect b="25319" l="14101" r="15708" t="32480"/>
          <a:stretch/>
        </p:blipFill>
        <p:spPr>
          <a:xfrm>
            <a:off x="2168525" y="2147000"/>
            <a:ext cx="4806950" cy="1810850"/>
          </a:xfrm>
          <a:prstGeom prst="rect">
            <a:avLst/>
          </a:prstGeom>
          <a:noFill/>
          <a:ln>
            <a:noFill/>
          </a:ln>
        </p:spPr>
      </p:pic>
      <p:pic>
        <p:nvPicPr>
          <p:cNvPr id="202" name="Google Shape;202;p34"/>
          <p:cNvPicPr preferRelativeResize="0"/>
          <p:nvPr/>
        </p:nvPicPr>
        <p:blipFill rotWithShape="1">
          <a:blip r:embed="rId5">
            <a:alphaModFix/>
          </a:blip>
          <a:srcRect b="8183" l="7370" r="32213" t="77493"/>
          <a:stretch/>
        </p:blipFill>
        <p:spPr>
          <a:xfrm>
            <a:off x="1026513" y="4035825"/>
            <a:ext cx="7090971" cy="10533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a:t>
            </a:r>
            <a:endParaRPr/>
          </a:p>
          <a:p>
            <a:pPr indent="0" lvl="0" marL="0" rtl="0" algn="l">
              <a:spcBef>
                <a:spcPts val="0"/>
              </a:spcBef>
              <a:spcAft>
                <a:spcPts val="0"/>
              </a:spcAft>
              <a:buNone/>
            </a:pPr>
            <a:r>
              <a:t/>
            </a:r>
            <a:endParaRPr/>
          </a:p>
        </p:txBody>
      </p:sp>
      <p:sp>
        <p:nvSpPr>
          <p:cNvPr id="208" name="Google Shape;208;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Making sure non-musical columns were not included was very important.</a:t>
            </a:r>
            <a:endParaRPr/>
          </a:p>
          <a:p>
            <a:pPr indent="-342900" lvl="0" marL="457200" rtl="0" algn="l">
              <a:spcBef>
                <a:spcPts val="0"/>
              </a:spcBef>
              <a:spcAft>
                <a:spcPts val="0"/>
              </a:spcAft>
              <a:buSzPts val="1800"/>
              <a:buChar char="●"/>
            </a:pPr>
            <a:r>
              <a:rPr lang="en"/>
              <a:t>Musical qualities were not distinctive enough over the decades.</a:t>
            </a:r>
            <a:endParaRPr/>
          </a:p>
          <a:p>
            <a:pPr indent="-342900" lvl="0" marL="457200" rtl="0" algn="l">
              <a:spcBef>
                <a:spcPts val="0"/>
              </a:spcBef>
              <a:spcAft>
                <a:spcPts val="0"/>
              </a:spcAft>
              <a:buSzPts val="1800"/>
              <a:buChar char="●"/>
            </a:pPr>
            <a:r>
              <a:rPr lang="en"/>
              <a:t>Musical quality numbers went through processing that was done prior to this exploration.</a:t>
            </a:r>
            <a:endParaRPr/>
          </a:p>
          <a:p>
            <a:pPr indent="0" lvl="0" marL="0" rtl="0" algn="l">
              <a:spcBef>
                <a:spcPts val="1600"/>
              </a:spcBef>
              <a:spcAft>
                <a:spcPts val="160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Conclusion</a:t>
            </a:r>
            <a:endParaRPr/>
          </a:p>
          <a:p>
            <a:pPr indent="0" lvl="0" marL="0" rtl="0" algn="l">
              <a:spcBef>
                <a:spcPts val="0"/>
              </a:spcBef>
              <a:spcAft>
                <a:spcPts val="0"/>
              </a:spcAft>
              <a:buNone/>
            </a:pPr>
            <a:r>
              <a:t/>
            </a:r>
            <a:endParaRPr/>
          </a:p>
        </p:txBody>
      </p:sp>
      <p:sp>
        <p:nvSpPr>
          <p:cNvPr id="214" name="Google Shape;214;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Predicting when popular songs were made based on musical qualities is possible.</a:t>
            </a:r>
            <a:endParaRPr/>
          </a:p>
          <a:p>
            <a:pPr indent="-342900" lvl="0" marL="457200" rtl="0" algn="l">
              <a:spcBef>
                <a:spcPts val="0"/>
              </a:spcBef>
              <a:spcAft>
                <a:spcPts val="0"/>
              </a:spcAft>
              <a:buSzPts val="1800"/>
              <a:buChar char="●"/>
            </a:pPr>
            <a:r>
              <a:rPr lang="en"/>
              <a:t>For this particular dataset, the musical qualities were not distinctive enough over the decades, so broadening the parameters yielded more optimized results. </a:t>
            </a:r>
            <a:endParaRPr/>
          </a:p>
          <a:p>
            <a:pPr indent="-342900" lvl="0" marL="457200" rtl="0" algn="l">
              <a:spcBef>
                <a:spcPts val="0"/>
              </a:spcBef>
              <a:spcAft>
                <a:spcPts val="0"/>
              </a:spcAft>
              <a:buSzPts val="1800"/>
              <a:buChar char="●"/>
            </a:pPr>
            <a:r>
              <a:rPr lang="en"/>
              <a:t>Further exploration could lead to better results; however, by broadening the ‘time’ parameters, satisfactory results were accomplished.</a:t>
            </a:r>
            <a:endParaRPr/>
          </a:p>
          <a:p>
            <a:pPr indent="0" lvl="0" marL="0" rtl="0" algn="l">
              <a:spcBef>
                <a:spcPts val="1600"/>
              </a:spcBef>
              <a:spcAft>
                <a:spcPts val="0"/>
              </a:spcAft>
              <a:buNone/>
            </a:pPr>
            <a:r>
              <a:t/>
            </a:r>
            <a:endParaRPr/>
          </a:p>
          <a:p>
            <a:pPr indent="0" lvl="0" marL="0" rtl="0" algn="ctr">
              <a:spcBef>
                <a:spcPts val="1600"/>
              </a:spcBef>
              <a:spcAft>
                <a:spcPts val="0"/>
              </a:spcAft>
              <a:buNone/>
            </a:pPr>
            <a:r>
              <a:rPr lang="en" sz="9600">
                <a:solidFill>
                  <a:srgbClr val="000000"/>
                </a:solidFill>
                <a:latin typeface="Arial"/>
                <a:ea typeface="Arial"/>
                <a:cs typeface="Arial"/>
                <a:sym typeface="Arial"/>
              </a:rPr>
              <a:t>🎼 🎸</a:t>
            </a:r>
            <a:endParaRPr/>
          </a:p>
          <a:p>
            <a:pPr indent="0" lvl="0" marL="0" rtl="0" algn="l">
              <a:spcBef>
                <a:spcPts val="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Motivation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72" name="Google Shape;72;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My music background - BA in Music Business, guitar player for 17 years.</a:t>
            </a:r>
            <a:endParaRPr/>
          </a:p>
          <a:p>
            <a:pPr indent="-342900" lvl="0" marL="457200" rtl="0" algn="l">
              <a:spcBef>
                <a:spcPts val="0"/>
              </a:spcBef>
              <a:spcAft>
                <a:spcPts val="0"/>
              </a:spcAft>
              <a:buSzPts val="1800"/>
              <a:buChar char="●"/>
            </a:pPr>
            <a:r>
              <a:rPr lang="en"/>
              <a:t>Curious if popular songs changed over the decades or if there are certain musical qualities that remained the same, thus contributing to the popularity of the songs.</a:t>
            </a:r>
            <a:endParaRPr/>
          </a:p>
          <a:p>
            <a:pPr indent="0" lvl="0" marL="45720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Practical Use</a:t>
            </a:r>
            <a:endParaRPr/>
          </a:p>
          <a:p>
            <a:pPr indent="0" lvl="0" marL="0" rtl="0" algn="l">
              <a:spcBef>
                <a:spcPts val="0"/>
              </a:spcBef>
              <a:spcAft>
                <a:spcPts val="0"/>
              </a:spcAft>
              <a:buNone/>
            </a:pPr>
            <a:r>
              <a:t/>
            </a:r>
            <a:endParaRPr/>
          </a:p>
        </p:txBody>
      </p:sp>
      <p:sp>
        <p:nvSpPr>
          <p:cNvPr id="78" name="Google Shape;78;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If a record label wanted to produce a song that resembles the style of a</a:t>
            </a:r>
            <a:r>
              <a:rPr lang="en"/>
              <a:t> certain time period, they could use these results to do so and thus make the song more attractive to a target audience.</a:t>
            </a:r>
            <a:endParaRPr/>
          </a:p>
          <a:p>
            <a:pPr indent="-342900" lvl="0" marL="457200" rtl="0" algn="l">
              <a:spcBef>
                <a:spcPts val="0"/>
              </a:spcBef>
              <a:spcAft>
                <a:spcPts val="0"/>
              </a:spcAft>
              <a:buSzPts val="1800"/>
              <a:buChar char="●"/>
            </a:pPr>
            <a:r>
              <a:rPr lang="en"/>
              <a:t>For example - if a target audience of an artist likes classic rock, using song characteristics from the 70’s should help increase sales</a:t>
            </a:r>
            <a:endParaRPr/>
          </a:p>
          <a:p>
            <a:pPr indent="0" lvl="0" marL="0" rtl="0" algn="l">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a:t>
            </a:r>
            <a:endParaRPr/>
          </a:p>
          <a:p>
            <a:pPr indent="0" lvl="0" marL="0" rtl="0" algn="l">
              <a:spcBef>
                <a:spcPts val="0"/>
              </a:spcBef>
              <a:spcAft>
                <a:spcPts val="0"/>
              </a:spcAft>
              <a:buNone/>
            </a:pPr>
            <a:r>
              <a:t/>
            </a:r>
            <a:endParaRPr/>
          </a:p>
        </p:txBody>
      </p:sp>
      <p:sp>
        <p:nvSpPr>
          <p:cNvPr id="84" name="Google Shape;84;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The dataset chosen was "Evolution of Popular Music: USA 1960–2010" by Matthias Mauch via </a:t>
            </a:r>
            <a:r>
              <a:rPr lang="en" u="sng">
                <a:solidFill>
                  <a:schemeClr val="hlink"/>
                </a:solidFill>
                <a:hlinkClick r:id="rId3"/>
              </a:rPr>
              <a:t>figshare</a:t>
            </a:r>
            <a:r>
              <a:rPr lang="en"/>
              <a:t> </a:t>
            </a:r>
            <a:endParaRPr/>
          </a:p>
          <a:p>
            <a:pPr indent="-342900" lvl="0" marL="457200" rtl="0" algn="l">
              <a:spcBef>
                <a:spcPts val="0"/>
              </a:spcBef>
              <a:spcAft>
                <a:spcPts val="0"/>
              </a:spcAft>
              <a:buSzPts val="1800"/>
              <a:buChar char="●"/>
            </a:pPr>
            <a:r>
              <a:rPr lang="en"/>
              <a:t>My </a:t>
            </a:r>
            <a:r>
              <a:rPr lang="en" u="sng">
                <a:solidFill>
                  <a:schemeClr val="hlink"/>
                </a:solidFill>
                <a:hlinkClick r:id="rId4"/>
              </a:rPr>
              <a:t>Jupyter Notebook</a:t>
            </a:r>
            <a:endParaRPr/>
          </a:p>
          <a:p>
            <a:pPr indent="-342900" lvl="0" marL="457200" rtl="0" algn="l">
              <a:spcBef>
                <a:spcPts val="0"/>
              </a:spcBef>
              <a:spcAft>
                <a:spcPts val="0"/>
              </a:spcAft>
              <a:buSzPts val="1800"/>
              <a:buChar char="●"/>
            </a:pPr>
            <a:r>
              <a:rPr lang="en"/>
              <a:t>The dataset included basic information such as track names and artist names in addition to musical quality information. </a:t>
            </a:r>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a:t>
            </a:r>
            <a:endParaRPr/>
          </a:p>
          <a:p>
            <a:pPr indent="0" lvl="0" marL="0" rtl="0" algn="l">
              <a:spcBef>
                <a:spcPts val="0"/>
              </a:spcBef>
              <a:spcAft>
                <a:spcPts val="0"/>
              </a:spcAft>
              <a:buNone/>
            </a:pPr>
            <a:r>
              <a:t/>
            </a:r>
            <a:endParaRPr/>
          </a:p>
        </p:txBody>
      </p:sp>
      <p:sp>
        <p:nvSpPr>
          <p:cNvPr id="90" name="Google Shape;90;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There were a lot of musical features included and converted to numeric values, which was extremely helpful in shaping the project. </a:t>
            </a:r>
            <a:endParaRPr/>
          </a:p>
          <a:p>
            <a:pPr indent="-342900" lvl="0" marL="457200" rtl="0" algn="l">
              <a:spcBef>
                <a:spcPts val="0"/>
              </a:spcBef>
              <a:spcAft>
                <a:spcPts val="0"/>
              </a:spcAft>
              <a:buSzPts val="1800"/>
              <a:buChar char="●"/>
            </a:pPr>
            <a:r>
              <a:rPr lang="en"/>
              <a:t>“Popular music” in this research covers multiple genres (hip hop, jazz, rock, etc.) of music and includes more than “Pop” music.</a:t>
            </a:r>
            <a:endParaRPr/>
          </a:p>
          <a:p>
            <a:pPr indent="-342900" lvl="0" marL="457200" rtl="0" algn="l">
              <a:spcBef>
                <a:spcPts val="0"/>
              </a:spcBef>
              <a:spcAft>
                <a:spcPts val="0"/>
              </a:spcAft>
              <a:buSzPts val="1800"/>
              <a:buChar char="●"/>
            </a:pPr>
            <a:r>
              <a:rPr lang="en"/>
              <a:t>Timbre is “the character or quality of a musical sound or voice as distinct from its pitch and intensity” - Google search dictionary.</a:t>
            </a:r>
            <a:endParaRPr/>
          </a:p>
          <a:p>
            <a:pPr indent="-342900" lvl="0" marL="457200" rtl="0" algn="l">
              <a:spcBef>
                <a:spcPts val="0"/>
              </a:spcBef>
              <a:spcAft>
                <a:spcPts val="0"/>
              </a:spcAft>
              <a:buSzPts val="1800"/>
              <a:buChar char="●"/>
            </a:pPr>
            <a:r>
              <a:rPr lang="en"/>
              <a:t>Harmony is “the combination of simultaneously sounded musical notes to produce chords and chord progressions having a pleasing effect” -  Google search dictionary.</a:t>
            </a:r>
            <a:endParaRPr/>
          </a:p>
          <a:p>
            <a:pPr indent="0" lvl="0" marL="0" rtl="0" algn="l">
              <a:spcBef>
                <a:spcPts val="1600"/>
              </a:spcBef>
              <a:spcAft>
                <a:spcPts val="16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 Features</a:t>
            </a:r>
            <a:endParaRPr/>
          </a:p>
          <a:p>
            <a:pPr indent="0" lvl="0" marL="0" rtl="0" algn="l">
              <a:spcBef>
                <a:spcPts val="0"/>
              </a:spcBef>
              <a:spcAft>
                <a:spcPts val="0"/>
              </a:spcAft>
              <a:buNone/>
            </a:pPr>
            <a:r>
              <a:t/>
            </a:r>
            <a:endParaRPr/>
          </a:p>
        </p:txBody>
      </p:sp>
      <p:sp>
        <p:nvSpPr>
          <p:cNvPr id="96" name="Google Shape;96;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pic>
        <p:nvPicPr>
          <p:cNvPr id="97" name="Google Shape;97;p19"/>
          <p:cNvPicPr preferRelativeResize="0"/>
          <p:nvPr/>
        </p:nvPicPr>
        <p:blipFill rotWithShape="1">
          <a:blip r:embed="rId3">
            <a:alphaModFix/>
          </a:blip>
          <a:srcRect b="11255" l="13462" r="8491" t="28130"/>
          <a:stretch/>
        </p:blipFill>
        <p:spPr>
          <a:xfrm>
            <a:off x="602447" y="1017725"/>
            <a:ext cx="7939115" cy="3863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 Features</a:t>
            </a:r>
            <a:endParaRPr/>
          </a:p>
          <a:p>
            <a:pPr indent="0" lvl="0" marL="0" rtl="0" algn="l">
              <a:spcBef>
                <a:spcPts val="0"/>
              </a:spcBef>
              <a:spcAft>
                <a:spcPts val="0"/>
              </a:spcAft>
              <a:buNone/>
            </a:pPr>
            <a:r>
              <a:t/>
            </a:r>
            <a:endParaRPr/>
          </a:p>
        </p:txBody>
      </p:sp>
      <p:sp>
        <p:nvSpPr>
          <p:cNvPr id="103" name="Google Shape;103;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pic>
        <p:nvPicPr>
          <p:cNvPr id="104" name="Google Shape;104;p20"/>
          <p:cNvPicPr preferRelativeResize="0"/>
          <p:nvPr/>
        </p:nvPicPr>
        <p:blipFill rotWithShape="1">
          <a:blip r:embed="rId3">
            <a:alphaModFix/>
          </a:blip>
          <a:srcRect b="7930" l="14744" r="15704" t="24806"/>
          <a:stretch/>
        </p:blipFill>
        <p:spPr>
          <a:xfrm>
            <a:off x="711000" y="1017725"/>
            <a:ext cx="7722000" cy="39607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by Decade</a:t>
            </a:r>
            <a:endParaRPr/>
          </a:p>
          <a:p>
            <a:pPr indent="0" lvl="0" marL="0" rtl="0" algn="l">
              <a:spcBef>
                <a:spcPts val="0"/>
              </a:spcBef>
              <a:spcAft>
                <a:spcPts val="0"/>
              </a:spcAft>
              <a:buNone/>
            </a:pPr>
            <a:r>
              <a:t/>
            </a:r>
            <a:endParaRPr/>
          </a:p>
        </p:txBody>
      </p:sp>
      <p:sp>
        <p:nvSpPr>
          <p:cNvPr id="110" name="Google Shape;110;p21"/>
          <p:cNvSpPr txBox="1"/>
          <p:nvPr>
            <p:ph idx="1" type="body"/>
          </p:nvPr>
        </p:nvSpPr>
        <p:spPr>
          <a:xfrm>
            <a:off x="238975"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pic>
        <p:nvPicPr>
          <p:cNvPr id="111" name="Google Shape;111;p21"/>
          <p:cNvPicPr preferRelativeResize="0"/>
          <p:nvPr/>
        </p:nvPicPr>
        <p:blipFill rotWithShape="1">
          <a:blip r:embed="rId3">
            <a:alphaModFix/>
          </a:blip>
          <a:srcRect b="22251" l="13622" r="54166" t="28387"/>
          <a:stretch/>
        </p:blipFill>
        <p:spPr>
          <a:xfrm>
            <a:off x="2515347" y="1017725"/>
            <a:ext cx="4113303" cy="39404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